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"/>
  </p:notesMasterIdLst>
  <p:handoutMasterIdLst>
    <p:handoutMasterId r:id="rId7"/>
  </p:handoutMasterIdLst>
  <p:sldIdLst>
    <p:sldId id="331" r:id="rId2"/>
    <p:sldId id="332" r:id="rId3"/>
    <p:sldId id="334" r:id="rId4"/>
    <p:sldId id="333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1"/>
            <p14:sldId id="332"/>
            <p14:sldId id="334"/>
            <p14:sldId id="3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66FF33"/>
    <a:srgbClr val="0066CC"/>
    <a:srgbClr val="FA0606"/>
    <a:srgbClr val="00B050"/>
    <a:srgbClr val="FFC000"/>
    <a:srgbClr val="0099CC"/>
    <a:srgbClr val="000000"/>
    <a:srgbClr val="E87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84" autoAdjust="0"/>
    <p:restoredTop sz="91598" autoAdjust="0"/>
  </p:normalViewPr>
  <p:slideViewPr>
    <p:cSldViewPr snapToGrid="0">
      <p:cViewPr varScale="1">
        <p:scale>
          <a:sx n="115" d="100"/>
          <a:sy n="115" d="100"/>
        </p:scale>
        <p:origin x="904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2021/12/16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2021/12/16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2021/12/16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K18X001.00- MIC Soldering issue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62883" y="6413698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pic>
        <p:nvPicPr>
          <p:cNvPr id="4098" name="Picture 2" descr="C:\Users\V0913883\AppData\Local\SuperNotes\cpe-vn-me-npi@mail.foxconn.com\mid\8__=C7BB0D38DF9DABF28f9e8a93df93@foxconn.co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6" y="3031442"/>
            <a:ext cx="9774237" cy="274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7175" y="914400"/>
            <a:ext cx="9915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I. Description:</a:t>
            </a:r>
          </a:p>
          <a:p>
            <a:r>
              <a:rPr lang="en-US" dirty="0"/>
              <a:t>- On 11/19, Customer sent request to do verify improvement void solder of MIC parts:</a:t>
            </a:r>
          </a:p>
          <a:p>
            <a:pPr marL="342900" indent="-342900">
              <a:buAutoNum type="arabicPeriod"/>
            </a:pPr>
            <a:r>
              <a:rPr lang="en-US" dirty="0"/>
              <a:t>Reduce the 217</a:t>
            </a:r>
            <a:r>
              <a:rPr lang="en-US" baseline="30000" dirty="0"/>
              <a:t>o</a:t>
            </a:r>
            <a:r>
              <a:rPr lang="en-US" dirty="0"/>
              <a:t>C reflow time (50-90secs): Current 87 secs to 50~55 secs (About 30 secs)</a:t>
            </a:r>
          </a:p>
          <a:p>
            <a:pPr marL="342900" indent="-342900">
              <a:buAutoNum type="arabicPeriod"/>
            </a:pPr>
            <a:r>
              <a:rPr lang="en-US" dirty="0"/>
              <a:t>Add flux on the microphone pad side (on material) and mount by hand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Firstly, FXC will modify the reflow profile as customer request.</a:t>
            </a: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62883" y="6413698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716" y="1449340"/>
            <a:ext cx="5429250" cy="37424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037" y="585783"/>
            <a:ext cx="64216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II. Reflow profile as customer’s request:</a:t>
            </a:r>
          </a:p>
          <a:p>
            <a:pPr marL="285750" indent="-285750">
              <a:buFontTx/>
              <a:buChar char="-"/>
            </a:pPr>
            <a:r>
              <a:rPr lang="en-US" dirty="0"/>
              <a:t>Reflow profile as attached file</a:t>
            </a:r>
          </a:p>
          <a:p>
            <a:pPr marL="285750" indent="-285750">
              <a:buFontTx/>
              <a:buChar char="-"/>
            </a:pPr>
            <a:r>
              <a:rPr lang="en-US" dirty="0"/>
              <a:t>Scan X-RAY 50pcs:  Some MIC parts were defect:</a:t>
            </a:r>
          </a:p>
          <a:p>
            <a:r>
              <a:rPr lang="en-US" dirty="0"/>
              <a:t>+ Solder ball: 5/200 (2.5%)</a:t>
            </a:r>
          </a:p>
          <a:p>
            <a:r>
              <a:rPr lang="en-US" dirty="0"/>
              <a:t>+ Void solder: 5/200(2.5%) </a:t>
            </a:r>
          </a:p>
          <a:p>
            <a:r>
              <a:rPr lang="en-US" dirty="0"/>
              <a:t>+ O-ring not seal: 4/200 (2.0%)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198796"/>
              </p:ext>
            </p:extLst>
          </p:nvPr>
        </p:nvGraphicFramePr>
        <p:xfrm>
          <a:off x="10896600" y="538832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96600" y="538832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18727" y="2653512"/>
            <a:ext cx="2046183" cy="2512359"/>
            <a:chOff x="3582867" y="2150136"/>
            <a:chExt cx="2235442" cy="263449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6"/>
            <a:srcRect l="5691"/>
            <a:stretch/>
          </p:blipFill>
          <p:spPr>
            <a:xfrm>
              <a:off x="3582867" y="2150136"/>
              <a:ext cx="2235442" cy="2634491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4157662" y="3500438"/>
              <a:ext cx="318173" cy="34290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4926" y="2653512"/>
            <a:ext cx="2044133" cy="253832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523105" y="2653511"/>
            <a:ext cx="2020598" cy="2526647"/>
            <a:chOff x="4914931" y="3374189"/>
            <a:chExt cx="2200485" cy="261126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14931" y="3374189"/>
              <a:ext cx="2200428" cy="2611268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914931" y="3374189"/>
              <a:ext cx="335775" cy="340561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815138" y="5388328"/>
              <a:ext cx="300278" cy="317872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18727" y="5336394"/>
            <a:ext cx="6557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Summary: </a:t>
            </a:r>
            <a:r>
              <a:rPr lang="en-US" dirty="0"/>
              <a:t>Void solder maximum&lt;35%</a:t>
            </a:r>
          </a:p>
          <a:p>
            <a:pPr marL="285750" indent="-285750">
              <a:buFontTx/>
              <a:buChar char="-"/>
            </a:pPr>
            <a:r>
              <a:rPr lang="en-US" dirty="0"/>
              <a:t>OP will VI by magnifier &amp;remove solder ball at AOI-post</a:t>
            </a:r>
          </a:p>
          <a:p>
            <a:pPr marL="285750" indent="-285750">
              <a:buFontTx/>
              <a:buChar char="-"/>
            </a:pPr>
            <a:r>
              <a:rPr lang="en-US" dirty="0"/>
              <a:t>O-ring  not seal: Need to verify testing program then repair </a:t>
            </a:r>
          </a:p>
          <a:p>
            <a:r>
              <a:rPr lang="en-US" dirty="0">
                <a:solidFill>
                  <a:srgbClr val="0000FF"/>
                </a:solidFill>
                <a:sym typeface="Wingdings" panose="05000000000000000000" pitchFamily="2" charset="2"/>
              </a:rPr>
              <a:t> Try to optimize reflow profile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1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K18X001.00- MIC Soldering issue</a:t>
            </a:r>
          </a:p>
        </p:txBody>
      </p:sp>
    </p:spTree>
    <p:extLst>
      <p:ext uri="{BB962C8B-B14F-4D97-AF65-F5344CB8AC3E}">
        <p14:creationId xmlns:p14="http://schemas.microsoft.com/office/powerpoint/2010/main" val="92709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62883" y="6413698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9" y="600072"/>
            <a:ext cx="64216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III. FXC optimize reflow profile:</a:t>
            </a:r>
          </a:p>
          <a:p>
            <a:pPr marL="285750" indent="-285750">
              <a:buFontTx/>
              <a:buChar char="-"/>
            </a:pPr>
            <a:r>
              <a:rPr lang="en-US" dirty="0"/>
              <a:t>Reflow profile is followed as vendor ’suggestion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Scan X-RAY 50pcs:  Some MIC parts were defect:</a:t>
            </a:r>
          </a:p>
          <a:p>
            <a:r>
              <a:rPr lang="en-US" dirty="0"/>
              <a:t>+ Solder ball: 5/200 (2.5%)</a:t>
            </a:r>
          </a:p>
          <a:p>
            <a:r>
              <a:rPr lang="en-US" dirty="0"/>
              <a:t>+ Void solder: 3/200 (1.5%) </a:t>
            </a:r>
          </a:p>
          <a:p>
            <a:r>
              <a:rPr lang="en-US" dirty="0"/>
              <a:t>+ O-ring not seal: 0/200 (0.0%)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18727" y="5522135"/>
            <a:ext cx="6557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Summary: </a:t>
            </a:r>
            <a:r>
              <a:rPr lang="en-US" dirty="0"/>
              <a:t>Void solder maximum&lt;35%</a:t>
            </a:r>
          </a:p>
          <a:p>
            <a:pPr marL="285750" indent="-285750">
              <a:buFontTx/>
              <a:buChar char="-"/>
            </a:pPr>
            <a:r>
              <a:rPr lang="en-US" dirty="0"/>
              <a:t>OP will VI by magnifier &amp;remove solder ball at AOI-post</a:t>
            </a:r>
          </a:p>
          <a:p>
            <a:pPr marL="285750" indent="-285750">
              <a:buFontTx/>
              <a:buChar char="-"/>
            </a:pPr>
            <a:r>
              <a:rPr lang="en-US" dirty="0"/>
              <a:t>O-ring  is better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223" y="2442454"/>
            <a:ext cx="4055113" cy="2781074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500027"/>
              </p:ext>
            </p:extLst>
          </p:nvPr>
        </p:nvGraphicFramePr>
        <p:xfrm>
          <a:off x="118727" y="2442454"/>
          <a:ext cx="5177558" cy="2781074"/>
        </p:xfrm>
        <a:graphic>
          <a:graphicData uri="http://schemas.openxmlformats.org/drawingml/2006/table">
            <a:tbl>
              <a:tblPr/>
              <a:tblGrid>
                <a:gridCol w="595978">
                  <a:extLst>
                    <a:ext uri="{9D8B030D-6E8A-4147-A177-3AD203B41FA5}">
                      <a16:colId xmlns:a16="http://schemas.microsoft.com/office/drawing/2014/main" val="3903679927"/>
                    </a:ext>
                  </a:extLst>
                </a:gridCol>
                <a:gridCol w="1912096">
                  <a:extLst>
                    <a:ext uri="{9D8B030D-6E8A-4147-A177-3AD203B41FA5}">
                      <a16:colId xmlns:a16="http://schemas.microsoft.com/office/drawing/2014/main" val="315135936"/>
                    </a:ext>
                  </a:extLst>
                </a:gridCol>
                <a:gridCol w="1291286">
                  <a:extLst>
                    <a:ext uri="{9D8B030D-6E8A-4147-A177-3AD203B41FA5}">
                      <a16:colId xmlns:a16="http://schemas.microsoft.com/office/drawing/2014/main" val="3468329935"/>
                    </a:ext>
                  </a:extLst>
                </a:gridCol>
                <a:gridCol w="689099">
                  <a:extLst>
                    <a:ext uri="{9D8B030D-6E8A-4147-A177-3AD203B41FA5}">
                      <a16:colId xmlns:a16="http://schemas.microsoft.com/office/drawing/2014/main" val="2581731264"/>
                    </a:ext>
                  </a:extLst>
                </a:gridCol>
                <a:gridCol w="689099">
                  <a:extLst>
                    <a:ext uri="{9D8B030D-6E8A-4147-A177-3AD203B41FA5}">
                      <a16:colId xmlns:a16="http://schemas.microsoft.com/office/drawing/2014/main" val="785090435"/>
                    </a:ext>
                  </a:extLst>
                </a:gridCol>
              </a:tblGrid>
              <a:tr h="26974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COMPARING REFLOW PROFILE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994017"/>
                  </a:ext>
                </a:extLst>
              </a:tr>
              <a:tr h="2288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Profile feature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 suggest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U6_4/MIC3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U6_5/MIC4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604159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Ramp-up rate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Tsmax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3°C/second max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944917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Preheat Time (150-200°C)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60-180 seconds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636337"/>
                  </a:ext>
                </a:extLst>
              </a:tr>
              <a:tr h="759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Soldering time(TL&gt;217°C) (tL)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60-150 seconds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605597"/>
                  </a:ext>
                </a:extLst>
              </a:tr>
              <a:tr h="343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Peak Temperature (Tp)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&lt;260°C </a:t>
                      </a:r>
                      <a:b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 Suggest 240-245°C)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00407"/>
                  </a:ext>
                </a:extLst>
              </a:tr>
              <a:tr h="3187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within 5°C of actual peak temperature (tp)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20-40 seconds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69694"/>
                  </a:ext>
                </a:extLst>
              </a:tr>
              <a:tr h="2779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Ramp-down rate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Tsmax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6°C/second max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75493"/>
                  </a:ext>
                </a:extLst>
              </a:tr>
            </a:tbl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023226"/>
              </p:ext>
            </p:extLst>
          </p:nvPr>
        </p:nvGraphicFramePr>
        <p:xfrm>
          <a:off x="10265084" y="3951309"/>
          <a:ext cx="1507816" cy="1272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65084" y="3951309"/>
                        <a:ext cx="1507816" cy="1272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K18X001.00- MIC Soldering issue</a:t>
            </a:r>
          </a:p>
        </p:txBody>
      </p:sp>
    </p:spTree>
    <p:extLst>
      <p:ext uri="{BB962C8B-B14F-4D97-AF65-F5344CB8AC3E}">
        <p14:creationId xmlns:p14="http://schemas.microsoft.com/office/powerpoint/2010/main" val="284082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62883" y="6413698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503456"/>
              </p:ext>
            </p:extLst>
          </p:nvPr>
        </p:nvGraphicFramePr>
        <p:xfrm>
          <a:off x="119348" y="1258176"/>
          <a:ext cx="10274298" cy="1676400"/>
        </p:xfrm>
        <a:graphic>
          <a:graphicData uri="http://schemas.openxmlformats.org/drawingml/2006/table">
            <a:tbl>
              <a:tblPr/>
              <a:tblGrid>
                <a:gridCol w="1594617">
                  <a:extLst>
                    <a:ext uri="{9D8B030D-6E8A-4147-A177-3AD203B41FA5}">
                      <a16:colId xmlns:a16="http://schemas.microsoft.com/office/drawing/2014/main" val="2545673644"/>
                    </a:ext>
                  </a:extLst>
                </a:gridCol>
                <a:gridCol w="1355902">
                  <a:extLst>
                    <a:ext uri="{9D8B030D-6E8A-4147-A177-3AD203B41FA5}">
                      <a16:colId xmlns:a16="http://schemas.microsoft.com/office/drawing/2014/main" val="34371042"/>
                    </a:ext>
                  </a:extLst>
                </a:gridCol>
                <a:gridCol w="525173">
                  <a:extLst>
                    <a:ext uri="{9D8B030D-6E8A-4147-A177-3AD203B41FA5}">
                      <a16:colId xmlns:a16="http://schemas.microsoft.com/office/drawing/2014/main" val="3440991558"/>
                    </a:ext>
                  </a:extLst>
                </a:gridCol>
                <a:gridCol w="1012152">
                  <a:extLst>
                    <a:ext uri="{9D8B030D-6E8A-4147-A177-3AD203B41FA5}">
                      <a16:colId xmlns:a16="http://schemas.microsoft.com/office/drawing/2014/main" val="1058890654"/>
                    </a:ext>
                  </a:extLst>
                </a:gridCol>
                <a:gridCol w="1355902">
                  <a:extLst>
                    <a:ext uri="{9D8B030D-6E8A-4147-A177-3AD203B41FA5}">
                      <a16:colId xmlns:a16="http://schemas.microsoft.com/office/drawing/2014/main" val="723238374"/>
                    </a:ext>
                  </a:extLst>
                </a:gridCol>
                <a:gridCol w="525173">
                  <a:extLst>
                    <a:ext uri="{9D8B030D-6E8A-4147-A177-3AD203B41FA5}">
                      <a16:colId xmlns:a16="http://schemas.microsoft.com/office/drawing/2014/main" val="3798328449"/>
                    </a:ext>
                  </a:extLst>
                </a:gridCol>
                <a:gridCol w="1012152">
                  <a:extLst>
                    <a:ext uri="{9D8B030D-6E8A-4147-A177-3AD203B41FA5}">
                      <a16:colId xmlns:a16="http://schemas.microsoft.com/office/drawing/2014/main" val="3222967705"/>
                    </a:ext>
                  </a:extLst>
                </a:gridCol>
                <a:gridCol w="1355902">
                  <a:extLst>
                    <a:ext uri="{9D8B030D-6E8A-4147-A177-3AD203B41FA5}">
                      <a16:colId xmlns:a16="http://schemas.microsoft.com/office/drawing/2014/main" val="1096271309"/>
                    </a:ext>
                  </a:extLst>
                </a:gridCol>
                <a:gridCol w="525173">
                  <a:extLst>
                    <a:ext uri="{9D8B030D-6E8A-4147-A177-3AD203B41FA5}">
                      <a16:colId xmlns:a16="http://schemas.microsoft.com/office/drawing/2014/main" val="3182338098"/>
                    </a:ext>
                  </a:extLst>
                </a:gridCol>
                <a:gridCol w="1012152">
                  <a:extLst>
                    <a:ext uri="{9D8B030D-6E8A-4147-A177-3AD203B41FA5}">
                      <a16:colId xmlns:a16="http://schemas.microsoft.com/office/drawing/2014/main" val="333768012"/>
                    </a:ext>
                  </a:extLst>
                </a:gridCol>
              </a:tblGrid>
              <a:tr h="3333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NPI stage (100pcs)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Customer's request Profile (50pcs)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FXC optimize profile (50pcs)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09799"/>
                  </a:ext>
                </a:extLst>
              </a:tr>
              <a:tr h="333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Q'Ty (pcs)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Q'Ty (pcs)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Q'Ty (pcs)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641726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2.75%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603907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4.25%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4792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730214"/>
                  </a:ext>
                </a:extLst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339728"/>
              </p:ext>
            </p:extLst>
          </p:nvPr>
        </p:nvGraphicFramePr>
        <p:xfrm>
          <a:off x="4967984" y="3053164"/>
          <a:ext cx="1981200" cy="1218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7984" y="3053164"/>
                        <a:ext cx="1981200" cy="1218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874388"/>
              </p:ext>
            </p:extLst>
          </p:nvPr>
        </p:nvGraphicFramePr>
        <p:xfrm>
          <a:off x="2595554" y="3053164"/>
          <a:ext cx="1433513" cy="1209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5554" y="3053164"/>
                        <a:ext cx="1433513" cy="1209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90496" y="4834786"/>
            <a:ext cx="11725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Summary:</a:t>
            </a:r>
          </a:p>
          <a:p>
            <a:r>
              <a:rPr lang="en-US" dirty="0"/>
              <a:t>- The solder ball rate seem be better a little but it is not  improved completely. </a:t>
            </a:r>
            <a:r>
              <a:rPr lang="en-US" dirty="0">
                <a:sym typeface="Wingdings" panose="05000000000000000000" pitchFamily="2" charset="2"/>
              </a:rPr>
              <a:t> Will modify stencil and verify new solder paste.</a:t>
            </a:r>
          </a:p>
          <a:p>
            <a:r>
              <a:rPr lang="en-US" dirty="0">
                <a:sym typeface="Wingdings" panose="05000000000000000000" pitchFamily="2" charset="2"/>
              </a:rPr>
              <a:t>- Void solder is also better. The maximum void solder is not over 35%</a:t>
            </a:r>
          </a:p>
          <a:p>
            <a:r>
              <a:rPr lang="en-US" dirty="0"/>
              <a:t>- Reflow as customer’s request may affect to O-ring sealing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9" y="728663"/>
            <a:ext cx="642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IV. Compare between reflow profiles: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896732"/>
              </p:ext>
            </p:extLst>
          </p:nvPr>
        </p:nvGraphicFramePr>
        <p:xfrm>
          <a:off x="8310562" y="3053163"/>
          <a:ext cx="1681787" cy="990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10562" y="3053163"/>
                        <a:ext cx="1681787" cy="990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90772" y="3886754"/>
            <a:ext cx="6421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V. Verify testing program:</a:t>
            </a:r>
          </a:p>
          <a:p>
            <a:pPr marL="285750" indent="-285750">
              <a:buFontTx/>
              <a:buChar char="-"/>
            </a:pPr>
            <a:r>
              <a:rPr lang="en-US" dirty="0"/>
              <a:t>3pcs defect ( total 4 positions) were tested on line.</a:t>
            </a:r>
          </a:p>
          <a:p>
            <a:pPr marL="285750" indent="-285750">
              <a:buFontTx/>
              <a:buChar char="-"/>
            </a:pPr>
            <a:r>
              <a:rPr lang="en-US" dirty="0"/>
              <a:t>Result: pass</a:t>
            </a:r>
          </a:p>
        </p:txBody>
      </p:sp>
      <p:sp>
        <p:nvSpPr>
          <p:cNvPr id="17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K18X001.00- MIC Soldering issue</a:t>
            </a:r>
          </a:p>
        </p:txBody>
      </p:sp>
    </p:spTree>
    <p:extLst>
      <p:ext uri="{BB962C8B-B14F-4D97-AF65-F5344CB8AC3E}">
        <p14:creationId xmlns:p14="http://schemas.microsoft.com/office/powerpoint/2010/main" val="18405618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40108</TotalTime>
  <Words>548</Words>
  <Application>Microsoft Macintosh PowerPoint</Application>
  <PresentationFormat>寬螢幕</PresentationFormat>
  <Paragraphs>123</Paragraphs>
  <Slides>4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1_Office 佈景主題</vt:lpstr>
      <vt:lpstr>Acrobat Document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Microsoft Office 使用者</cp:lastModifiedBy>
  <cp:revision>5382</cp:revision>
  <dcterms:created xsi:type="dcterms:W3CDTF">2020-08-07T01:32:39Z</dcterms:created>
  <dcterms:modified xsi:type="dcterms:W3CDTF">2021-12-16T11:01:18Z</dcterms:modified>
</cp:coreProperties>
</file>